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5" r:id="rId1"/>
  </p:sldMasterIdLst>
  <p:notesMasterIdLst>
    <p:notesMasterId r:id="rId39"/>
  </p:notesMasterIdLst>
  <p:handoutMasterIdLst>
    <p:handoutMasterId r:id="rId40"/>
  </p:handoutMasterIdLst>
  <p:sldIdLst>
    <p:sldId id="270" r:id="rId2"/>
    <p:sldId id="528" r:id="rId3"/>
    <p:sldId id="578" r:id="rId4"/>
    <p:sldId id="754" r:id="rId5"/>
    <p:sldId id="755" r:id="rId6"/>
    <p:sldId id="756" r:id="rId7"/>
    <p:sldId id="757" r:id="rId8"/>
    <p:sldId id="759" r:id="rId9"/>
    <p:sldId id="758" r:id="rId10"/>
    <p:sldId id="792" r:id="rId11"/>
    <p:sldId id="790" r:id="rId12"/>
    <p:sldId id="795" r:id="rId13"/>
    <p:sldId id="793" r:id="rId14"/>
    <p:sldId id="794" r:id="rId15"/>
    <p:sldId id="766" r:id="rId16"/>
    <p:sldId id="791" r:id="rId17"/>
    <p:sldId id="783" r:id="rId18"/>
    <p:sldId id="784" r:id="rId19"/>
    <p:sldId id="785" r:id="rId20"/>
    <p:sldId id="786" r:id="rId21"/>
    <p:sldId id="787" r:id="rId22"/>
    <p:sldId id="788" r:id="rId23"/>
    <p:sldId id="764" r:id="rId24"/>
    <p:sldId id="765" r:id="rId25"/>
    <p:sldId id="770" r:id="rId26"/>
    <p:sldId id="767" r:id="rId27"/>
    <p:sldId id="768" r:id="rId28"/>
    <p:sldId id="771" r:id="rId29"/>
    <p:sldId id="776" r:id="rId30"/>
    <p:sldId id="777" r:id="rId31"/>
    <p:sldId id="778" r:id="rId32"/>
    <p:sldId id="779" r:id="rId33"/>
    <p:sldId id="780" r:id="rId34"/>
    <p:sldId id="772" r:id="rId35"/>
    <p:sldId id="774" r:id="rId36"/>
    <p:sldId id="773" r:id="rId37"/>
    <p:sldId id="775" r:id="rId38"/>
  </p:sldIdLst>
  <p:sldSz cx="9906000" cy="6858000" type="A4"/>
  <p:notesSz cx="6807200" cy="99393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sz="800" kern="1200">
        <a:solidFill>
          <a:schemeClr val="hlink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5F752DD-B15C-47DE-A121-95C28F776A67}">
          <p14:sldIdLst>
            <p14:sldId id="270"/>
          </p14:sldIdLst>
        </p14:section>
        <p14:section name="로그인" id="{3E1FFDEB-8694-4776-A861-1582C7957ACD}">
          <p14:sldIdLst>
            <p14:sldId id="528"/>
          </p14:sldIdLst>
        </p14:section>
        <p14:section name="매장관리-기본정보" id="{ACC5967F-10D8-431F-B14E-F921549DDE0C}">
          <p14:sldIdLst>
            <p14:sldId id="578"/>
            <p14:sldId id="754"/>
            <p14:sldId id="755"/>
          </p14:sldIdLst>
        </p14:section>
        <p14:section name="매장관리-관리자관리" id="{EFC98552-FB6C-4903-BB2D-C595149D8C3D}">
          <p14:sldIdLst>
            <p14:sldId id="756"/>
            <p14:sldId id="757"/>
            <p14:sldId id="759"/>
          </p14:sldIdLst>
        </p14:section>
        <p14:section name="매장관리-영업시간관리" id="{2A6957BA-93D9-40E3-B3F7-7F73A1446436}">
          <p14:sldIdLst>
            <p14:sldId id="758"/>
            <p14:sldId id="792"/>
            <p14:sldId id="790"/>
          </p14:sldIdLst>
        </p14:section>
        <p14:section name="매장관리-휴일관리" id="{A0110263-E535-464C-9FCE-3104D19136DE}">
          <p14:sldIdLst>
            <p14:sldId id="795"/>
            <p14:sldId id="793"/>
            <p14:sldId id="794"/>
          </p14:sldIdLst>
        </p14:section>
        <p14:section name="매장관리-전화번호관리" id="{CBF2C4C8-45C5-488C-8C85-C3F74547E43A}">
          <p14:sldIdLst>
            <p14:sldId id="766"/>
          </p14:sldIdLst>
        </p14:section>
        <p14:section name="매장관리-사전고지설정" id="{B064098B-8801-4F1B-9B52-EB50C3870C89}">
          <p14:sldIdLst>
            <p14:sldId id="791"/>
          </p14:sldIdLst>
        </p14:section>
        <p14:section name="ARS관리-음원관리" id="{DF1D3F85-63CD-45C8-8116-98F0B858F0C1}">
          <p14:sldIdLst>
            <p14:sldId id="783"/>
            <p14:sldId id="784"/>
            <p14:sldId id="785"/>
            <p14:sldId id="786"/>
          </p14:sldIdLst>
        </p14:section>
        <p14:section name="ARS관리-시나리오관리" id="{7131CB8E-5111-4F14-B833-6EAF31C6E188}">
          <p14:sldIdLst>
            <p14:sldId id="787"/>
            <p14:sldId id="788"/>
          </p14:sldIdLst>
        </p14:section>
        <p14:section name="콜백관리-콜백조회" id="{FAE09C14-B2CF-49B2-B7BB-CE45C12E3F4B}">
          <p14:sldIdLst>
            <p14:sldId id="764"/>
            <p14:sldId id="765"/>
          </p14:sldIdLst>
        </p14:section>
        <p14:section name="콜백관리-콜백담당자관리" id="{3B8D8C71-D72B-4B9D-A98D-4234B0022C97}">
          <p14:sldIdLst>
            <p14:sldId id="770"/>
            <p14:sldId id="767"/>
            <p14:sldId id="768"/>
          </p14:sldIdLst>
        </p14:section>
        <p14:section name="내역관리-통화내역" id="{8B658AB3-D7F3-4CF8-B40D-D522A9EA3638}">
          <p14:sldIdLst>
            <p14:sldId id="771"/>
            <p14:sldId id="776"/>
          </p14:sldIdLst>
        </p14:section>
        <p14:section name="내역관리-녹취내역" id="{951DE9E3-CC72-4463-B8A8-20DBA7F3D5CD}">
          <p14:sldIdLst>
            <p14:sldId id="777"/>
            <p14:sldId id="778"/>
          </p14:sldIdLst>
        </p14:section>
        <p14:section name="내역관리-동시콜현황" id="{B633A534-263B-4EB0-892E-BBE9FD4EBB6B}">
          <p14:sldIdLst>
            <p14:sldId id="779"/>
            <p14:sldId id="780"/>
          </p14:sldIdLst>
        </p14:section>
        <p14:section name="통계관리-통화량현황" id="{6375ACE3-E022-4847-8160-E229FCF777AB}">
          <p14:sldIdLst>
            <p14:sldId id="772"/>
            <p14:sldId id="774"/>
          </p14:sldIdLst>
        </p14:section>
        <p14:section name="통계관리-ARS이용현황" id="{35F30D52-1AE2-450F-9842-4BCE2AB534DD}">
          <p14:sldIdLst>
            <p14:sldId id="773"/>
            <p14:sldId id="7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2478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pos="4980" userDrawn="1">
          <p15:clr>
            <a:srgbClr val="A4A3A4"/>
          </p15:clr>
        </p15:guide>
        <p15:guide id="6" pos="5002" userDrawn="1">
          <p15:clr>
            <a:srgbClr val="A4A3A4"/>
          </p15:clr>
        </p15:guide>
        <p15:guide id="7" pos="1011" userDrawn="1">
          <p15:clr>
            <a:srgbClr val="A4A3A4"/>
          </p15:clr>
        </p15:guide>
        <p15:guide id="8" pos="965" userDrawn="1">
          <p15:clr>
            <a:srgbClr val="A4A3A4"/>
          </p15:clr>
        </p15:guide>
        <p15:guide id="9" orient="horz" pos="1366" userDrawn="1">
          <p15:clr>
            <a:srgbClr val="A4A3A4"/>
          </p15:clr>
        </p15:guide>
        <p15:guide id="10" pos="4458" userDrawn="1">
          <p15:clr>
            <a:srgbClr val="A4A3A4"/>
          </p15:clr>
        </p15:guide>
        <p15:guide id="11" pos="4730" userDrawn="1">
          <p15:clr>
            <a:srgbClr val="A4A3A4"/>
          </p15:clr>
        </p15:guide>
        <p15:guide id="12" pos="4889" userDrawn="1">
          <p15:clr>
            <a:srgbClr val="A4A3A4"/>
          </p15:clr>
        </p15:guide>
        <p15:guide id="13" pos="104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FFFFE5"/>
    <a:srgbClr val="FACBC6"/>
    <a:srgbClr val="00B050"/>
    <a:srgbClr val="FF33CC"/>
    <a:srgbClr val="2E75B6"/>
    <a:srgbClr val="4F81BD"/>
    <a:srgbClr val="5B9BD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2" autoAdjust="0"/>
    <p:restoredTop sz="95352" autoAdjust="0"/>
  </p:normalViewPr>
  <p:slideViewPr>
    <p:cSldViewPr snapToGrid="0" showGuides="1">
      <p:cViewPr varScale="1">
        <p:scale>
          <a:sx n="164" d="100"/>
          <a:sy n="164" d="100"/>
        </p:scale>
        <p:origin x="1590" y="132"/>
      </p:cViewPr>
      <p:guideLst>
        <p:guide orient="horz" pos="391"/>
        <p:guide orient="horz" pos="2478"/>
        <p:guide orient="horz" pos="2636"/>
        <p:guide orient="horz" pos="958"/>
        <p:guide pos="4980"/>
        <p:guide pos="5002"/>
        <p:guide pos="1011"/>
        <p:guide pos="965"/>
        <p:guide orient="horz" pos="1366"/>
        <p:guide pos="4458"/>
        <p:guide pos="4730"/>
        <p:guide pos="4889"/>
        <p:guide pos="104"/>
        <p:guide orient="horz" pos="1139"/>
      </p:guideLst>
    </p:cSldViewPr>
  </p:slideViewPr>
  <p:outlineViewPr>
    <p:cViewPr>
      <p:scale>
        <a:sx n="25" d="100"/>
        <a:sy n="25" d="100"/>
      </p:scale>
      <p:origin x="0" y="-707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1"/>
    </p:cViewPr>
  </p:sorterViewPr>
  <p:notesViewPr>
    <p:cSldViewPr snapToGrid="0" showGuides="1">
      <p:cViewPr varScale="1">
        <p:scale>
          <a:sx n="114" d="100"/>
          <a:sy n="114" d="100"/>
        </p:scale>
        <p:origin x="5196" y="126"/>
      </p:cViewPr>
      <p:guideLst>
        <p:guide orient="horz" pos="3131"/>
        <p:guide pos="214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4" y="4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452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4" y="9442452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76FD9DD-F48F-421F-9D6D-0B7362E888F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23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4" y="4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7" y="4721227"/>
            <a:ext cx="4994274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452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defRPr kumimoji="1" sz="1200" u="none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4" y="9442452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7" tIns="45758" rIns="91517" bIns="4575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4024BF93-4005-4C9B-9AF1-E4710F6BBC5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9478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9"/>
          <p:cNvCxnSpPr>
            <a:cxnSpLocks noChangeShapeType="1"/>
          </p:cNvCxnSpPr>
          <p:nvPr/>
        </p:nvCxnSpPr>
        <p:spPr bwMode="auto">
          <a:xfrm rot="5400000">
            <a:off x="502944" y="2973388"/>
            <a:ext cx="1000125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44286" y="1989138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265309" y="2432997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559" y="6587910"/>
            <a:ext cx="6888873" cy="235225"/>
          </a:xfrm>
          <a:prstGeom prst="rect">
            <a:avLst/>
          </a:prstGeom>
          <a:noFill/>
        </p:spPr>
        <p:txBody>
          <a:bodyPr wrap="square" lIns="126269" tIns="63135" rIns="126269" bIns="63135" rtlCol="0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ⓒ </a:t>
            </a:r>
            <a:r>
              <a:rPr lang="en-US" altLang="ko-KR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 MEGAMART 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Rights Reserved.</a:t>
            </a:r>
            <a:endParaRPr lang="ko-KR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544286" y="3937681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13" name="제목 7">
            <a:extLst>
              <a:ext uri="{FF2B5EF4-FFF2-40B4-BE49-F238E27FC236}">
                <a16:creationId xmlns:a16="http://schemas.microsoft.com/office/drawing/2014/main" id="{1136A28D-4F1A-4081-8839-DB7CC3CD613C}"/>
              </a:ext>
            </a:extLst>
          </p:cNvPr>
          <p:cNvSpPr txBox="1">
            <a:spLocks/>
          </p:cNvSpPr>
          <p:nvPr userDrawn="1"/>
        </p:nvSpPr>
        <p:spPr>
          <a:xfrm>
            <a:off x="544286" y="1328544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 defTabSz="912813" rtl="0" fontAlgn="base" latinLnBrk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dirty="0" err="1"/>
              <a:t>메가마트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440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nb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480647" y="278607"/>
            <a:ext cx="44026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E707A9-7484-497D-B4DF-FF41A3BB05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aphicFrame>
        <p:nvGraphicFramePr>
          <p:cNvPr id="8" name="Group 1031"/>
          <p:cNvGraphicFramePr>
            <a:graphicFrameLocks noGrp="1"/>
          </p:cNvGraphicFramePr>
          <p:nvPr userDrawn="1"/>
        </p:nvGraphicFramePr>
        <p:xfrm>
          <a:off x="44133" y="53975"/>
          <a:ext cx="9815995" cy="457336"/>
        </p:xfrm>
        <a:graphic>
          <a:graphicData uri="http://schemas.openxmlformats.org/drawingml/2006/table">
            <a:tbl>
              <a:tblPr/>
              <a:tblGrid>
                <a:gridCol w="87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경로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페이지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65"/>
          <p:cNvGraphicFramePr>
            <a:graphicFrameLocks noGrp="1"/>
          </p:cNvGraphicFramePr>
          <p:nvPr userDrawn="1"/>
        </p:nvGraphicFramePr>
        <p:xfrm>
          <a:off x="39566" y="549275"/>
          <a:ext cx="9818811" cy="6269814"/>
        </p:xfrm>
        <a:graphic>
          <a:graphicData uri="http://schemas.openxmlformats.org/drawingml/2006/table">
            <a:tbl>
              <a:tblPr/>
              <a:tblGrid>
                <a:gridCol w="788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 &amp; Function</a:t>
                      </a:r>
                    </a:p>
                  </a:txBody>
                  <a:tcPr marL="91439" marR="91439" marT="45723" marB="45723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8480647" y="57151"/>
            <a:ext cx="129379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2018.11.11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 userDrawn="1"/>
        </p:nvSpPr>
        <p:spPr>
          <a:xfrm>
            <a:off x="57150" y="657225"/>
            <a:ext cx="7807324" cy="225425"/>
          </a:xfrm>
          <a:prstGeom prst="roundRect">
            <a:avLst>
              <a:gd name="adj" fmla="val 6840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/>
          </a:p>
        </p:txBody>
      </p:sp>
      <p:sp>
        <p:nvSpPr>
          <p:cNvPr id="27" name="Label"/>
          <p:cNvSpPr>
            <a:spLocks/>
          </p:cNvSpPr>
          <p:nvPr userDrawn="1"/>
        </p:nvSpPr>
        <p:spPr bwMode="auto">
          <a:xfrm>
            <a:off x="3133898" y="678435"/>
            <a:ext cx="3374967" cy="18854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800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800" b="1" u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홍길동</a:t>
            </a:r>
            <a:r>
              <a:rPr lang="ko-KR" altLang="en-US" sz="800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800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님 반갑습니다</a:t>
            </a:r>
            <a:endParaRPr lang="en-US" sz="800" u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Label"/>
          <p:cNvSpPr>
            <a:spLocks/>
          </p:cNvSpPr>
          <p:nvPr userDrawn="1"/>
        </p:nvSpPr>
        <p:spPr bwMode="auto">
          <a:xfrm>
            <a:off x="57150" y="680184"/>
            <a:ext cx="1579880" cy="20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900" b="1" u="none" dirty="0" err="1" smtClean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메가마트</a:t>
            </a:r>
            <a:r>
              <a:rPr lang="ko-KR" altLang="en-US" sz="900" b="1" u="none" dirty="0" smtClean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관리 시스템</a:t>
            </a:r>
            <a:endParaRPr lang="en-US" sz="900" b="1" u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Label"/>
          <p:cNvSpPr>
            <a:spLocks/>
          </p:cNvSpPr>
          <p:nvPr userDrawn="1"/>
        </p:nvSpPr>
        <p:spPr bwMode="auto">
          <a:xfrm>
            <a:off x="6401263" y="681389"/>
            <a:ext cx="1463212" cy="18854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800" b="1" u="none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HOME </a:t>
            </a:r>
            <a:r>
              <a:rPr lang="en-US" sz="800" b="1" u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|     </a:t>
            </a:r>
            <a:r>
              <a:rPr lang="en-US" sz="800" b="1" u="none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Logout</a:t>
            </a: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57150" y="1526540"/>
            <a:ext cx="78486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oup 333">
            <a:extLst>
              <a:ext uri="{FF2B5EF4-FFF2-40B4-BE49-F238E27FC236}">
                <a16:creationId xmlns:a16="http://schemas.microsoft.com/office/drawing/2014/main" id="{CB117449-ABB3-452F-B978-CB2ECBCCA2A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0785063"/>
              </p:ext>
            </p:extLst>
          </p:nvPr>
        </p:nvGraphicFramePr>
        <p:xfrm>
          <a:off x="1197032" y="1127073"/>
          <a:ext cx="6667443" cy="352770"/>
        </p:xfrm>
        <a:graphic>
          <a:graphicData uri="http://schemas.openxmlformats.org/drawingml/2006/table">
            <a:tbl>
              <a:tblPr/>
              <a:tblGrid>
                <a:gridCol w="104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44">
                  <a:extLst>
                    <a:ext uri="{9D8B030D-6E8A-4147-A177-3AD203B41FA5}">
                      <a16:colId xmlns:a16="http://schemas.microsoft.com/office/drawing/2014/main" val="1701590965"/>
                    </a:ext>
                  </a:extLst>
                </a:gridCol>
                <a:gridCol w="71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597">
                  <a:extLst>
                    <a:ext uri="{9D8B030D-6E8A-4147-A177-3AD203B41FA5}">
                      <a16:colId xmlns:a16="http://schemas.microsoft.com/office/drawing/2014/main" val="2459599259"/>
                    </a:ext>
                  </a:extLst>
                </a:gridCol>
                <a:gridCol w="1239231">
                  <a:extLst>
                    <a:ext uri="{9D8B030D-6E8A-4147-A177-3AD203B41FA5}">
                      <a16:colId xmlns:a16="http://schemas.microsoft.com/office/drawing/2014/main" val="2692901949"/>
                    </a:ext>
                  </a:extLst>
                </a:gridCol>
              </a:tblGrid>
              <a:tr h="352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HOME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Connection Board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Inverter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CCTV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Statistics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configuration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10863" marB="10863" anchor="ctr" horzOverflow="overflow">
                    <a:lnL w="317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1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계속-이여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31"/>
          <p:cNvGraphicFramePr>
            <a:graphicFrameLocks noGrp="1"/>
          </p:cNvGraphicFramePr>
          <p:nvPr userDrawn="1"/>
        </p:nvGraphicFramePr>
        <p:xfrm>
          <a:off x="44133" y="53975"/>
          <a:ext cx="9815995" cy="457336"/>
        </p:xfrm>
        <a:graphic>
          <a:graphicData uri="http://schemas.openxmlformats.org/drawingml/2006/table">
            <a:tbl>
              <a:tblPr/>
              <a:tblGrid>
                <a:gridCol w="87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경로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페이지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65"/>
          <p:cNvGraphicFramePr>
            <a:graphicFrameLocks noGrp="1"/>
          </p:cNvGraphicFramePr>
          <p:nvPr userDrawn="1"/>
        </p:nvGraphicFramePr>
        <p:xfrm>
          <a:off x="39566" y="549275"/>
          <a:ext cx="9818811" cy="6269814"/>
        </p:xfrm>
        <a:graphic>
          <a:graphicData uri="http://schemas.openxmlformats.org/drawingml/2006/table">
            <a:tbl>
              <a:tblPr/>
              <a:tblGrid>
                <a:gridCol w="788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 &amp; Function</a:t>
                      </a:r>
                    </a:p>
                  </a:txBody>
                  <a:tcPr marL="91439" marR="91439" marT="45723" marB="45723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480647" y="57151"/>
            <a:ext cx="129379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2019.10.30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480647" y="278607"/>
            <a:ext cx="44026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E707A9-7484-497D-B4DF-FF41A3BB05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04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9"/>
          <p:cNvCxnSpPr>
            <a:cxnSpLocks noChangeShapeType="1"/>
          </p:cNvCxnSpPr>
          <p:nvPr/>
        </p:nvCxnSpPr>
        <p:spPr bwMode="auto">
          <a:xfrm rot="5400000">
            <a:off x="502944" y="2973388"/>
            <a:ext cx="1000125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44286" y="1989138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265309" y="2432997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559" y="6587910"/>
            <a:ext cx="6888873" cy="235225"/>
          </a:xfrm>
          <a:prstGeom prst="rect">
            <a:avLst/>
          </a:prstGeom>
          <a:noFill/>
        </p:spPr>
        <p:txBody>
          <a:bodyPr wrap="square" lIns="126269" tIns="63135" rIns="126269" bIns="63135" rtlCol="0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ⓒ </a:t>
            </a:r>
            <a:r>
              <a:rPr lang="en-US" altLang="ko-KR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 MEGAMART All 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Rights Reserved.</a:t>
            </a:r>
            <a:endParaRPr lang="ko-KR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544286" y="3937681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13" name="제목 7">
            <a:extLst>
              <a:ext uri="{FF2B5EF4-FFF2-40B4-BE49-F238E27FC236}">
                <a16:creationId xmlns:a16="http://schemas.microsoft.com/office/drawing/2014/main" id="{1136A28D-4F1A-4081-8839-DB7CC3CD613C}"/>
              </a:ext>
            </a:extLst>
          </p:cNvPr>
          <p:cNvSpPr txBox="1">
            <a:spLocks/>
          </p:cNvSpPr>
          <p:nvPr userDrawn="1"/>
        </p:nvSpPr>
        <p:spPr>
          <a:xfrm>
            <a:off x="544286" y="1328544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 defTabSz="912813" rtl="0" fontAlgn="base" latinLnBrk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dirty="0" err="1"/>
              <a:t>메가마트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8712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계속-이여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31"/>
          <p:cNvGraphicFramePr>
            <a:graphicFrameLocks noGrp="1"/>
          </p:cNvGraphicFramePr>
          <p:nvPr userDrawn="1"/>
        </p:nvGraphicFramePr>
        <p:xfrm>
          <a:off x="44133" y="53975"/>
          <a:ext cx="9815995" cy="457336"/>
        </p:xfrm>
        <a:graphic>
          <a:graphicData uri="http://schemas.openxmlformats.org/drawingml/2006/table">
            <a:tbl>
              <a:tblPr/>
              <a:tblGrid>
                <a:gridCol w="87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경로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페이지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65"/>
          <p:cNvGraphicFramePr>
            <a:graphicFrameLocks noGrp="1"/>
          </p:cNvGraphicFramePr>
          <p:nvPr userDrawn="1"/>
        </p:nvGraphicFramePr>
        <p:xfrm>
          <a:off x="39566" y="549275"/>
          <a:ext cx="9818811" cy="6269814"/>
        </p:xfrm>
        <a:graphic>
          <a:graphicData uri="http://schemas.openxmlformats.org/drawingml/2006/table">
            <a:tbl>
              <a:tblPr/>
              <a:tblGrid>
                <a:gridCol w="788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 &amp; Function</a:t>
                      </a:r>
                    </a:p>
                  </a:txBody>
                  <a:tcPr marL="91439" marR="91439" marT="45723" marB="45723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480647" y="57151"/>
            <a:ext cx="129379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2019.10.30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480647" y="278607"/>
            <a:ext cx="44026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E707A9-7484-497D-B4DF-FF41A3BB05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7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9"/>
          <p:cNvCxnSpPr>
            <a:cxnSpLocks noChangeShapeType="1"/>
          </p:cNvCxnSpPr>
          <p:nvPr/>
        </p:nvCxnSpPr>
        <p:spPr bwMode="auto">
          <a:xfrm rot="5400000">
            <a:off x="502944" y="2973388"/>
            <a:ext cx="1000125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44286" y="1989138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265309" y="2432997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559" y="6587910"/>
            <a:ext cx="6888873" cy="235225"/>
          </a:xfrm>
          <a:prstGeom prst="rect">
            <a:avLst/>
          </a:prstGeom>
          <a:noFill/>
        </p:spPr>
        <p:txBody>
          <a:bodyPr wrap="square" lIns="126269" tIns="63135" rIns="126269" bIns="63135" rtlCol="0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ⓒ </a:t>
            </a:r>
            <a:r>
              <a:rPr lang="en-US" altLang="ko-KR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 MEGAMART </a:t>
            </a:r>
            <a:r>
              <a:rPr lang="en-US" altLang="ko-KR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Rights Reserved.</a:t>
            </a:r>
            <a:endParaRPr lang="ko-KR" alt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544286" y="3937681"/>
            <a:ext cx="8817429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13" name="제목 7">
            <a:extLst>
              <a:ext uri="{FF2B5EF4-FFF2-40B4-BE49-F238E27FC236}">
                <a16:creationId xmlns:a16="http://schemas.microsoft.com/office/drawing/2014/main" id="{1136A28D-4F1A-4081-8839-DB7CC3CD613C}"/>
              </a:ext>
            </a:extLst>
          </p:cNvPr>
          <p:cNvSpPr txBox="1">
            <a:spLocks/>
          </p:cNvSpPr>
          <p:nvPr userDrawn="1"/>
        </p:nvSpPr>
        <p:spPr>
          <a:xfrm>
            <a:off x="544286" y="1328544"/>
            <a:ext cx="8036533" cy="576080"/>
          </a:xfrm>
          <a:prstGeom prst="rect">
            <a:avLst/>
          </a:prstGeom>
        </p:spPr>
        <p:txBody>
          <a:bodyPr anchor="ctr" anchorCtr="0"/>
          <a:lstStyle>
            <a:lvl1pPr algn="l" defTabSz="912813" rtl="0" fontAlgn="base" latinLnBrk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defTabSz="912813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lang="ko-KR" altLang="en-US" dirty="0" err="1"/>
              <a:t>메가마트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38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계속-이여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31"/>
          <p:cNvGraphicFramePr>
            <a:graphicFrameLocks noGrp="1"/>
          </p:cNvGraphicFramePr>
          <p:nvPr userDrawn="1"/>
        </p:nvGraphicFramePr>
        <p:xfrm>
          <a:off x="44133" y="53975"/>
          <a:ext cx="9815995" cy="457336"/>
        </p:xfrm>
        <a:graphic>
          <a:graphicData uri="http://schemas.openxmlformats.org/drawingml/2006/table">
            <a:tbl>
              <a:tblPr/>
              <a:tblGrid>
                <a:gridCol w="87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경로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페이지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3" marR="99063" marT="45754" marB="45754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065"/>
          <p:cNvGraphicFramePr>
            <a:graphicFrameLocks noGrp="1"/>
          </p:cNvGraphicFramePr>
          <p:nvPr userDrawn="1"/>
        </p:nvGraphicFramePr>
        <p:xfrm>
          <a:off x="39566" y="549275"/>
          <a:ext cx="9818811" cy="6269814"/>
        </p:xfrm>
        <a:graphic>
          <a:graphicData uri="http://schemas.openxmlformats.org/drawingml/2006/table">
            <a:tbl>
              <a:tblPr/>
              <a:tblGrid>
                <a:gridCol w="788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 &amp; Function</a:t>
                      </a:r>
                    </a:p>
                  </a:txBody>
                  <a:tcPr marL="91439" marR="91439" marT="45723" marB="45723" anchor="ctr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3" marB="45723" horzOverflow="overflow">
                    <a:lnL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480647" y="57151"/>
            <a:ext cx="129379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2019.10.30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480647" y="278607"/>
            <a:ext cx="44026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8E707A9-7484-497D-B4DF-FF41A3BB05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3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300" r:id="rId2"/>
    <p:sldLayoutId id="2147484303" r:id="rId3"/>
    <p:sldLayoutId id="2147484316" r:id="rId4"/>
    <p:sldLayoutId id="2147484317" r:id="rId5"/>
    <p:sldLayoutId id="2147484336" r:id="rId6"/>
    <p:sldLayoutId id="214748433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1313" indent="-341313" algn="l" defTabSz="912813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1363" indent="-284163" algn="l" defTabSz="912813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1413" indent="-227013" algn="l" defTabSz="912813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598613" indent="-227013" algn="l" defTabSz="912813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5813" indent="-227013" algn="l" defTabSz="912813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298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337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337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265309" y="3104696"/>
            <a:ext cx="669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kumimoji="1" lang="en-US" altLang="ko-KR" sz="20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[WEB </a:t>
            </a:r>
            <a:r>
              <a:rPr kumimoji="1" lang="ko-KR" altLang="en-US" sz="20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화면설계서</a:t>
            </a:r>
            <a:r>
              <a:rPr kumimoji="1" lang="en-US" altLang="ko-KR" sz="2000" b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337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337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5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94551"/>
              </p:ext>
            </p:extLst>
          </p:nvPr>
        </p:nvGraphicFramePr>
        <p:xfrm>
          <a:off x="1769269" y="4773510"/>
          <a:ext cx="6367463" cy="720726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소속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작성일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</a:t>
                      </a:r>
                      <a:endParaRPr kumimoji="1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보이스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임태현</a:t>
                      </a: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2020.02.06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87425"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defTabSz="987425"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defTabSz="987425"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defTabSz="9874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87425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V1.4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8709" marR="98709" marT="49355" marB="4935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메가마트</a:t>
            </a:r>
            <a:r>
              <a:rPr lang="ko-KR" altLang="en-US" dirty="0"/>
              <a:t> </a:t>
            </a:r>
            <a:r>
              <a:rPr lang="en-US" altLang="ko-KR" dirty="0"/>
              <a:t>ARS </a:t>
            </a:r>
            <a:r>
              <a:rPr lang="ko-KR" altLang="en-US" dirty="0"/>
              <a:t>관리시스템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12" y="972022"/>
            <a:ext cx="3077038" cy="524017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7933056" y="782282"/>
          <a:ext cx="1924050" cy="494534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영업시간설정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시작시간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종료시간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단위로 설정합니다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영업시간이 수정된 경우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간격으로 서비스 상태가 자동 갱신됩니다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‘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오픈전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상태인데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현재시간이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오픈시간을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지나면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오픈중으로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변경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소속매장표시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서비스상태표시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시스템에서 자동표시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단축근무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단축근무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종료시간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0" lang="en-US" altLang="ko-KR" sz="8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 수정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188103" y="173998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88103" y="233438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188103" y="292408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188103" y="351574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2188103" y="410739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2183937" y="469905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4200082" y="579497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33" y="782282"/>
            <a:ext cx="3908822" cy="564430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16378"/>
              </p:ext>
            </p:extLst>
          </p:nvPr>
        </p:nvGraphicFramePr>
        <p:xfrm>
          <a:off x="7933056" y="782282"/>
          <a:ext cx="1924050" cy="484083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영업시간설정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영업일자와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영업시간을 설정합니다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영업시간이 수정된 경우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 간격으로 서비스 상태가 자동 갱신됩니다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‘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오픈전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상태인데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현재시간이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오픈시간을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지나면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오픈중으로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변경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연장 영업시간 사용여부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연장 영업시간 상태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연장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영업일자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연장 영업시간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하절기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영업시간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하절기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영업시간 수정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4665739" y="242686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29807" y="311539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129807" y="383444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129807" y="455349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4560964" y="589678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9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" y="783290"/>
            <a:ext cx="7667393" cy="37797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8AC0BE2-08AA-4AA2-B730-DFCD1744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02" y="4470899"/>
            <a:ext cx="2958193" cy="158768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7933056" y="782282"/>
          <a:ext cx="1924050" cy="4788586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등록된 의무휴일 목록을 조회합니다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상태로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휴일등록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휴일등록창으로 이동합니다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예약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휴일예약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휴일중인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휴일종료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취소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휴일예약취소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휴일수정창으로 이동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휴일삭제창으로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휴일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휴일관리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793172" y="169303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6583971" y="245780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4458910" y="26773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6071853" y="291397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5340350" y="547190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5340350" y="56980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9167C5F-1124-4AF6-9E00-83047703EACB}"/>
              </a:ext>
            </a:extLst>
          </p:cNvPr>
          <p:cNvCxnSpPr/>
          <p:nvPr/>
        </p:nvCxnSpPr>
        <p:spPr>
          <a:xfrm flipH="1">
            <a:off x="5923189" y="3506561"/>
            <a:ext cx="996043" cy="1959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7" y="4620188"/>
            <a:ext cx="1840875" cy="207011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37" y="4631836"/>
            <a:ext cx="1902271" cy="170698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65" y="4713598"/>
            <a:ext cx="1732128" cy="34971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71" y="625086"/>
            <a:ext cx="4574019" cy="3995102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7933056" y="782282"/>
          <a:ext cx="1924050" cy="508467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휴일등록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예정된 의무휴일을 등록합니다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등록시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일자와 시간까지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분단위로 등록해야 하며 앞으로 도래할 의무휴일을 사전에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등록해두셔야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등록된 정보는 해당일자가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되었을때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자동으로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의무휴일안내가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이루어집니다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소속매장표시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4, 5, 6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참고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4, 5, 6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참고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근무 타입 선택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단축근무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 일자 선택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휴일 시간 설정 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오전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오후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분단위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단위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 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휴일 등록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휴일관리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휴일 등록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252125" y="196522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252125" y="249796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252125" y="301178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726436" y="467341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3150868" y="471359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5649595" y="476179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33DDB95-43F1-4FD5-B8DC-703D258E0613}"/>
              </a:ext>
            </a:extLst>
          </p:cNvPr>
          <p:cNvSpPr/>
          <p:nvPr/>
        </p:nvSpPr>
        <p:spPr>
          <a:xfrm>
            <a:off x="3987160" y="407874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7C71FFC6-ED8F-4AAE-9F9D-801519DEEAB1}"/>
              </a:ext>
            </a:extLst>
          </p:cNvPr>
          <p:cNvSpPr/>
          <p:nvPr/>
        </p:nvSpPr>
        <p:spPr>
          <a:xfrm>
            <a:off x="2342879" y="5221061"/>
            <a:ext cx="268180" cy="6458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C923AB94-8BAC-4A6D-95DD-1B3F0CF03F1F}"/>
              </a:ext>
            </a:extLst>
          </p:cNvPr>
          <p:cNvSpPr/>
          <p:nvPr/>
        </p:nvSpPr>
        <p:spPr>
          <a:xfrm>
            <a:off x="4899047" y="5221061"/>
            <a:ext cx="268180" cy="64589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250931" y="351421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41" y="782282"/>
            <a:ext cx="3454190" cy="396003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7933056" y="782282"/>
          <a:ext cx="1924050" cy="459699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휴일수정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예정된 의무휴일을 등록합니다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과거휴일은 수정할 수 없으며 등록기능과 동일하게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시스템에서 해당일자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도래시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자동으로 처리됩니다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근무타입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단축근무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시작일 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휴일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휴일관리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휴일 수정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370644" y="162944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76915" y="228587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376468" y="29423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370644" y="359874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4532394" y="429862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4" y="782282"/>
            <a:ext cx="7104193" cy="605131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51607"/>
              </p:ext>
            </p:extLst>
          </p:nvPr>
        </p:nvGraphicFramePr>
        <p:xfrm>
          <a:off x="7933056" y="782282"/>
          <a:ext cx="1924050" cy="459699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전화번호관리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모든 연락처 목록을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조회합니다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임대매장의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연락처가 추가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삭제 되는 경우에는 반드시 본사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담당자에게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요청주시기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바랍니다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소속매장표시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접속대표번호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환불상담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주문취소 </a:t>
                      </a: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기타상담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긴급전화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브랜드매장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연결번호명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전화번호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매장관리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전화번호관리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207909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234118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258471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283407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309569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333985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40446" y="3813473"/>
            <a:ext cx="5503875" cy="2435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4221821" y="3708698"/>
            <a:ext cx="226573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56918" y="653633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6039" y="358877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0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2" y="782282"/>
            <a:ext cx="7698927" cy="486216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70405"/>
              </p:ext>
            </p:extLst>
          </p:nvPr>
        </p:nvGraphicFramePr>
        <p:xfrm>
          <a:off x="7933056" y="782282"/>
          <a:ext cx="1924050" cy="468142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사전고지설정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사전고지설정을 관리합니다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 기간이 되면 자동으로 사전고지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멘트가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반영됩니다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 상태 안내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연장근무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이용여부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연장근무 사전고지 기간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추석 당일 근무시간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이용여부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추석 근무시간 사전고지 기간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설날 당일 근무시간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사전고지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이용여부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설날 근무시간 사전고지 기간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사전고지설정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매장관리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사전고지설정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5078797" y="21373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6447484" y="249532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5038029" y="291070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6447484" y="326947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5038029" y="368124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6447484" y="404944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5038029" y="445759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110100" y="529725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5" y="782282"/>
            <a:ext cx="7249688" cy="52446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94" y="5241920"/>
            <a:ext cx="1402840" cy="128873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42653"/>
              </p:ext>
            </p:extLst>
          </p:nvPr>
        </p:nvGraphicFramePr>
        <p:xfrm>
          <a:off x="7933056" y="782282"/>
          <a:ext cx="1924050" cy="482342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음원관리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음원을 관리한다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재생은 크롬에서만 지원합니다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인터넷 익스플로러는 음원 등록 및 수정은 가능하지만 재생이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불가능한점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유의해주시기 바랍니다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음원명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및 내용으로 검색을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삭제창으로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음원관리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85682" y="177040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59880" y="258335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60D5D0C-2421-4809-AB0B-361FEE9CDC67}"/>
              </a:ext>
            </a:extLst>
          </p:cNvPr>
          <p:cNvSpPr/>
          <p:nvPr/>
        </p:nvSpPr>
        <p:spPr>
          <a:xfrm>
            <a:off x="6416651" y="235419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2E7A4BE-9E09-43FB-847B-444093A7022A}"/>
              </a:ext>
            </a:extLst>
          </p:cNvPr>
          <p:cNvSpPr/>
          <p:nvPr/>
        </p:nvSpPr>
        <p:spPr>
          <a:xfrm>
            <a:off x="5021291" y="588628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A7988C-A787-41C4-8E2D-6D5D92A88440}"/>
              </a:ext>
            </a:extLst>
          </p:cNvPr>
          <p:cNvCxnSpPr/>
          <p:nvPr/>
        </p:nvCxnSpPr>
        <p:spPr>
          <a:xfrm flipH="1">
            <a:off x="6115050" y="3220785"/>
            <a:ext cx="734214" cy="2392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2E7A4BE-9E09-43FB-847B-444093A7022A}"/>
              </a:ext>
            </a:extLst>
          </p:cNvPr>
          <p:cNvSpPr/>
          <p:nvPr/>
        </p:nvSpPr>
        <p:spPr>
          <a:xfrm>
            <a:off x="5021291" y="613750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83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43" y="782282"/>
            <a:ext cx="3623277" cy="552530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47108"/>
              </p:ext>
            </p:extLst>
          </p:nvPr>
        </p:nvGraphicFramePr>
        <p:xfrm>
          <a:off x="7933056" y="782282"/>
          <a:ext cx="1924050" cy="448596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음원등록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음원을 등록합니다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음원내용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음원파일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음원은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Mono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채널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en-US" altLang="ko-KR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SampleRate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8K, </a:t>
                      </a:r>
                      <a:r>
                        <a:rPr kumimoji="1" lang="en-US" altLang="ko-KR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BitsPerSample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16bit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wav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파일만 업로드 가능합니다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음원파일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미리듣기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재생은 크롬에서만 지원합니다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등록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음원관리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등록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157643" y="165974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57643" y="226819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57643" y="286746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57643" y="358068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157643" y="499610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64998" y="587652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3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7" y="782282"/>
            <a:ext cx="3344819" cy="583876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76109"/>
              </p:ext>
            </p:extLst>
          </p:nvPr>
        </p:nvGraphicFramePr>
        <p:xfrm>
          <a:off x="7933056" y="782282"/>
          <a:ext cx="1924050" cy="489962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음원수정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음원을 수정합니다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재생은 크롬에서만 지원합니다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인터넷 익스플로러는 음원 플레이어에서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wav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파일을 지원하지 않습니다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내용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음원재생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새로운 음원 파일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음원은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Mono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채널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en-US" altLang="ko-KR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SampleRate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8K, </a:t>
                      </a:r>
                      <a:r>
                        <a:rPr kumimoji="1" lang="en-US" altLang="ko-KR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BitsPerSample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16bit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wav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파일만 업로드 가능합니다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새로운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음원재생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음원관리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수정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453013" y="158547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52882" y="216481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52882" y="268110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52882" y="338726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52882" y="409342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651373" y="623180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52882" y="542064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9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1303E24-A3AB-42D7-8AC5-D8598F17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99" y="1181702"/>
            <a:ext cx="5553133" cy="4166038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36675"/>
              </p:ext>
            </p:extLst>
          </p:nvPr>
        </p:nvGraphicFramePr>
        <p:xfrm>
          <a:off x="7933056" y="782282"/>
          <a:ext cx="1924050" cy="362138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로그인 화면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매장담당자는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부여받은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아이디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비번을 이용하여 로그인을 수행합니다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비밀번호는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6~20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자로 등록해야 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아이디 입력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비밀번호 입력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체크시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아이디가 저장되어 이후 관리자페이지 시작시에 아이디가 자동으로 입력됩니다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로그인을 수행합니다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56019" y="57151"/>
            <a:ext cx="1576705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로그인화면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로그인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C9A122A-4904-45E7-AE97-B17FB307DCD9}"/>
              </a:ext>
            </a:extLst>
          </p:cNvPr>
          <p:cNvSpPr/>
          <p:nvPr/>
        </p:nvSpPr>
        <p:spPr>
          <a:xfrm>
            <a:off x="1800257" y="259580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FFF081C-B954-417E-8902-7EBA3C856F45}"/>
              </a:ext>
            </a:extLst>
          </p:cNvPr>
          <p:cNvSpPr/>
          <p:nvPr/>
        </p:nvSpPr>
        <p:spPr>
          <a:xfrm>
            <a:off x="1800257" y="327703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A7A1E75-0230-4AC6-9B6A-06FF20ACF835}"/>
              </a:ext>
            </a:extLst>
          </p:cNvPr>
          <p:cNvSpPr/>
          <p:nvPr/>
        </p:nvSpPr>
        <p:spPr>
          <a:xfrm>
            <a:off x="1800257" y="388670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55C184D-9FCE-4231-9ACF-CAF3C1607027}"/>
              </a:ext>
            </a:extLst>
          </p:cNvPr>
          <p:cNvSpPr/>
          <p:nvPr/>
        </p:nvSpPr>
        <p:spPr>
          <a:xfrm>
            <a:off x="3612896" y="440796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5438"/>
              </p:ext>
            </p:extLst>
          </p:nvPr>
        </p:nvGraphicFramePr>
        <p:xfrm>
          <a:off x="7933056" y="782282"/>
          <a:ext cx="1924050" cy="4000452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음원삭제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음원을 삭제합니다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음원을 삭제해도 서비스에 영향을 주지 않습니다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삭제버튼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삭제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음원관리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음원 삭제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6" y="782282"/>
            <a:ext cx="3006140" cy="1450561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06757" y="184035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0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" y="782282"/>
            <a:ext cx="6907232" cy="54178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9" y="5491096"/>
            <a:ext cx="1420647" cy="120721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09112"/>
              </p:ext>
            </p:extLst>
          </p:nvPr>
        </p:nvGraphicFramePr>
        <p:xfrm>
          <a:off x="7933056" y="782282"/>
          <a:ext cx="1924050" cy="470150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시나리오관리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서비스중인 시나리오 음원을 교체한다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 서비스에 적용된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 음원이며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수정시에는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실시간으로 반영됩니다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시나리오명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및 내용으로 검색을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 음원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교체창으로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시나리오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시나리오관리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812825" y="214315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571367" y="288621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2E7A4BE-9E09-43FB-847B-444093A7022A}"/>
              </a:ext>
            </a:extLst>
          </p:cNvPr>
          <p:cNvSpPr/>
          <p:nvPr/>
        </p:nvSpPr>
        <p:spPr>
          <a:xfrm>
            <a:off x="4776674" y="614638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A7988C-A787-41C4-8E2D-6D5D92A88440}"/>
              </a:ext>
            </a:extLst>
          </p:cNvPr>
          <p:cNvCxnSpPr/>
          <p:nvPr/>
        </p:nvCxnSpPr>
        <p:spPr>
          <a:xfrm flipH="1">
            <a:off x="6010578" y="3488460"/>
            <a:ext cx="757148" cy="2657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0" y="782282"/>
            <a:ext cx="3089519" cy="5448543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22064"/>
              </p:ext>
            </p:extLst>
          </p:nvPr>
        </p:nvGraphicFramePr>
        <p:xfrm>
          <a:off x="7933056" y="782282"/>
          <a:ext cx="1924050" cy="512338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 음원 교체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음원을 교체합니다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음원을 교체하시면 실시간으로 서비스에 반영됩니다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시나리오명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시나리오 음원 내용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음원 파일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재생은 크롬에서만 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동작가능합니다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교체 음원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음원관리에서 등록된 매장의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교체 음원 내용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교체 음원 재생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음원 재생은 크롬에서만 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동작가능합니다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교체버튼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최종 음원 교체 확인 메시지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시나리오 음원 교체 화면 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시나리오관리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시나리오 음원 교체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506137" y="150194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6137" y="20400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8703" y="253818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5735" y="31642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5735" y="394342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560485" y="582993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1613" y="442368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08703" y="504970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48" y="3989993"/>
            <a:ext cx="2750637" cy="2259913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3A7988C-A787-41C4-8E2D-6D5D92A88440}"/>
              </a:ext>
            </a:extLst>
          </p:cNvPr>
          <p:cNvCxnSpPr/>
          <p:nvPr/>
        </p:nvCxnSpPr>
        <p:spPr>
          <a:xfrm flipV="1">
            <a:off x="2964520" y="5049707"/>
            <a:ext cx="2401230" cy="78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5365750" y="467422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0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A3CC9E-CC6E-4F57-BFDC-E9FAE622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74" y="4704243"/>
            <a:ext cx="3561670" cy="13931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4027187-2877-4778-AC9E-2E2CCD17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2" y="1037310"/>
            <a:ext cx="7707466" cy="314119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70292"/>
              </p:ext>
            </p:extLst>
          </p:nvPr>
        </p:nvGraphicFramePr>
        <p:xfrm>
          <a:off x="7933056" y="782282"/>
          <a:ext cx="1924050" cy="468408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콜백고객목록을 조회합니다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상태항목을 통해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콜백응대여부를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확인할 수 있습니다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 연락처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생성일자로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처리 전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완료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처리 후 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최초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접수일자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콜백처리창으로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콜백조회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767995" y="185777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958999" y="261647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5807438" y="26881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A7988C-A787-41C4-8E2D-6D5D92A88440}"/>
              </a:ext>
            </a:extLst>
          </p:cNvPr>
          <p:cNvCxnSpPr/>
          <p:nvPr/>
        </p:nvCxnSpPr>
        <p:spPr>
          <a:xfrm flipH="1">
            <a:off x="6115050" y="3429000"/>
            <a:ext cx="1143000" cy="2184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660D5D0C-2421-4809-AB0B-361FEE9CDC67}"/>
              </a:ext>
            </a:extLst>
          </p:cNvPr>
          <p:cNvSpPr/>
          <p:nvPr/>
        </p:nvSpPr>
        <p:spPr>
          <a:xfrm>
            <a:off x="6789400" y="26881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2E7A4BE-9E09-43FB-847B-444093A7022A}"/>
              </a:ext>
            </a:extLst>
          </p:cNvPr>
          <p:cNvSpPr/>
          <p:nvPr/>
        </p:nvSpPr>
        <p:spPr>
          <a:xfrm>
            <a:off x="5597888" y="550121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68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436BE9B-6D36-4135-B129-B21B0847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4" y="1021216"/>
            <a:ext cx="7547042" cy="538558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9299"/>
              </p:ext>
            </p:extLst>
          </p:nvPr>
        </p:nvGraphicFramePr>
        <p:xfrm>
          <a:off x="7933056" y="782282"/>
          <a:ext cx="1924050" cy="471891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콜백응대후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처리내용을 작성하여 등록합니다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콜백응대가 </a:t>
                      </a: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이루어지만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반드시 본 콜백처리를 등록하여 다른 관리자가 중복 전화를 하지 않도록 해야 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고객연락처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처리 내용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처리버튼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처리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콜백관리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콜백조회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콜백처리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046093" y="247240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979726" y="314174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4349193" y="529164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2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2E5F67-721C-4614-8CB1-B3EEFDE7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08" y="4444616"/>
            <a:ext cx="3380695" cy="174255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28B3BC7-D11C-4B2A-BF12-2A22F1A05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6" y="1038867"/>
            <a:ext cx="7645945" cy="3083283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98752"/>
              </p:ext>
            </p:extLst>
          </p:nvPr>
        </p:nvGraphicFramePr>
        <p:xfrm>
          <a:off x="7933056" y="782282"/>
          <a:ext cx="1924050" cy="456216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담당자설정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콜백문자를 수신하는 매장 담당자목록을 조회합니다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담당자 연락처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문자수신상태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콜백담당자등록창으로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문자수신상태표시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허용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발송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미발송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콜백담당자수정창으로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콜백담당자삭제창으로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담당자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담당자설정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046093" y="170087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6559766" y="237095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3700133" y="258050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6589423" y="273216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5389863" y="521111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5365750" y="563835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6F49906-5DC0-4289-9976-C693475B2CF5}"/>
              </a:ext>
            </a:extLst>
          </p:cNvPr>
          <p:cNvCxnSpPr/>
          <p:nvPr/>
        </p:nvCxnSpPr>
        <p:spPr>
          <a:xfrm flipH="1">
            <a:off x="5890532" y="3143250"/>
            <a:ext cx="1436914" cy="2192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40E328-720D-4193-98F1-4C35CB31C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1" y="1117764"/>
            <a:ext cx="6824695" cy="5192486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28459"/>
              </p:ext>
            </p:extLst>
          </p:nvPr>
        </p:nvGraphicFramePr>
        <p:xfrm>
          <a:off x="7933056" y="782282"/>
          <a:ext cx="1924050" cy="433574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담당자등록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콜백문자를 수신하는 매장 담당자를 등록합니다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콜백담당자명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콜백담당부서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담당자 핸드폰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문자수신상태표시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허용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발송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미발송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등록버튼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담당자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등록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콜백관리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담당자설정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담당자 등록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201089" y="304390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201089" y="365009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3410639" y="425628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3196491" y="486247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4279067" y="576514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9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241DEA-DCB4-4BD4-9C2F-870BEDF5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4" y="1081025"/>
            <a:ext cx="7117467" cy="526596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0737"/>
              </p:ext>
            </p:extLst>
          </p:nvPr>
        </p:nvGraphicFramePr>
        <p:xfrm>
          <a:off x="7933056" y="782282"/>
          <a:ext cx="1924050" cy="457958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담당자수정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콜백문자를 수신하는 매장 담당자의 정보를 수정합니다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문자수신상태를 이용하여 문자수신을 제외시킬 수 있습니다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콜백담당자명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콜백담당부서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콜백담당자핸드폰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문자수신상태표시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허용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발송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제외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생성시 문자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미발송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담당자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콜백관리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담당자설정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콜백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담당자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수정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941318" y="332450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150868" y="371400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3185783" y="454428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3086265" y="494963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69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0" y="782282"/>
            <a:ext cx="7140474" cy="4858869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42531"/>
              </p:ext>
            </p:extLst>
          </p:nvPr>
        </p:nvGraphicFramePr>
        <p:xfrm>
          <a:off x="7933056" y="782282"/>
          <a:ext cx="1924050" cy="479294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통화내역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통화내역을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수신번호는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마지막으로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번호로 지정된다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ARS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듣다 종료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매장대표번호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상담사로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연결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통화시작시간으로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상세정보창으로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통화내역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통화내역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813186" y="153197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63054" y="234200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37" y="5650117"/>
            <a:ext cx="1271034" cy="1023888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6F49906-5DC0-4289-9976-C693475B2CF5}"/>
              </a:ext>
            </a:extLst>
          </p:cNvPr>
          <p:cNvCxnSpPr/>
          <p:nvPr/>
        </p:nvCxnSpPr>
        <p:spPr>
          <a:xfrm flipH="1">
            <a:off x="5308672" y="2939403"/>
            <a:ext cx="1493992" cy="3222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560991" y="616229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5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61" y="697073"/>
            <a:ext cx="3241289" cy="6006585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48152"/>
              </p:ext>
            </p:extLst>
          </p:nvPr>
        </p:nvGraphicFramePr>
        <p:xfrm>
          <a:off x="7933056" y="782282"/>
          <a:ext cx="1924050" cy="450338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상세정보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통화의 상세정보를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수신번호는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마지막으로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통화된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번호로 지정된다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ARS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듣다 종료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매장대표번호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상담사로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연결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통화시작시간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통화종료시간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녹취여부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콜백여부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통화 상세정보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통화내역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상세정보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306481" y="149702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6481" y="201584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6481" y="253466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305348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357813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410860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463324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513459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2393" y="566506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4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A68807A-F9B4-4A70-B2F5-27798A8D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25962"/>
            <a:ext cx="7731579" cy="4920415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07728"/>
              </p:ext>
            </p:extLst>
          </p:nvPr>
        </p:nvGraphicFramePr>
        <p:xfrm>
          <a:off x="7933056" y="782282"/>
          <a:ext cx="1924050" cy="4910506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매장정보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로그인한 관리자의 소속매장의 정보를 확인하고 수정합니다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일반적인 정보이며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시스템과 직접적인 연관은 없습니다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소속된 매장정보를 확인합니다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소속된 매장 지역명을 확인합니다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현재의 서비스 상태를 확인합니다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및 일자에 따라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자동변경됩니다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오픈중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오픈전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 시스템 담당자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 시스템 담당자</a:t>
                      </a: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휴대폰번호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매장 정보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기본정보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매장 정보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874950" y="291232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628662" y="336805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579675" y="381353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579675" y="425901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2370125" y="470449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3271900" y="571909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9" y="782519"/>
            <a:ext cx="7308690" cy="35372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83759"/>
              </p:ext>
            </p:extLst>
          </p:nvPr>
        </p:nvGraphicFramePr>
        <p:xfrm>
          <a:off x="7933056" y="782282"/>
          <a:ext cx="1924050" cy="421382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녹취내역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녹취내역을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통화시작시간으로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녹취정보창으로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녹취내역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녹취내역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813186" y="158439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68443" y="238909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36454" y="2798698"/>
            <a:ext cx="184678" cy="1173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6343197" y="279590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0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49014"/>
              </p:ext>
            </p:extLst>
          </p:nvPr>
        </p:nvGraphicFramePr>
        <p:xfrm>
          <a:off x="7933056" y="782282"/>
          <a:ext cx="1924050" cy="5346762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130000"/>
                        </a:lnSpc>
                        <a:spcBef>
                          <a:spcPct val="25000"/>
                        </a:spcBef>
                        <a:buClr>
                          <a:srgbClr val="333333"/>
                        </a:buClr>
                      </a:pP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녹취내역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녹취파일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녹취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아이콘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녹취의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상세정보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다운로드 가능하다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수신번호는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마지막으로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통화된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번호로 지정된다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ARS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듣다 종료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매장대표번호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상담사로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연결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-&gt;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번호</a:t>
                      </a:r>
                      <a:endParaRPr kumimoji="1" lang="en-US" altLang="ko-K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통화시작시간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상담사와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통화한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통화시간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: </a:t>
                      </a: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상담사와</a:t>
                      </a:r>
                      <a:r>
                        <a:rPr kumimoji="0" lang="ko-KR" altLang="en-US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통화한 시간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파일명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파일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포맷이 맞지 </a:t>
                      </a: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않는경우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웹에서 재생이 불가능하다 그런 경우 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번의 다운로드 후 윈도우에서 재생한다</a:t>
                      </a:r>
                      <a:r>
                        <a:rPr kumimoji="1" lang="en-US" altLang="ko-K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kumimoji="1" lang="en-US" altLang="ko-K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녹취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다운로드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녹취정보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녹취내역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녹취파일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녹취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아이콘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59" y="782282"/>
            <a:ext cx="3084328" cy="5460191"/>
          </a:xfrm>
          <a:prstGeom prst="rect">
            <a:avLst/>
          </a:prstGeom>
        </p:spPr>
      </p:pic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151546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201913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250522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300307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350092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39934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454657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46259" y="518497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0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66" y="5030876"/>
            <a:ext cx="1269940" cy="121087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5" y="782282"/>
            <a:ext cx="7669594" cy="3744919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15724"/>
              </p:ext>
            </p:extLst>
          </p:nvPr>
        </p:nvGraphicFramePr>
        <p:xfrm>
          <a:off x="7933056" y="782282"/>
          <a:ext cx="1924050" cy="450120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동시콜현황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동시콜현황을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통화상태로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통화상태표시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ARS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재생중인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연결대기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 </a:t>
                      </a: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연결대기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통화중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 통화중인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통화종료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통화를 끊은 상태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상세정보창으로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동시콜현황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동시콜현황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516151" y="181153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91740" y="267964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6F49906-5DC0-4289-9976-C693475B2CF5}"/>
              </a:ext>
            </a:extLst>
          </p:cNvPr>
          <p:cNvCxnSpPr/>
          <p:nvPr/>
        </p:nvCxnSpPr>
        <p:spPr>
          <a:xfrm flipH="1">
            <a:off x="5332444" y="3317976"/>
            <a:ext cx="1776266" cy="2395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타원 14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491740" y="56363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6040147" y="290595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47" y="782282"/>
            <a:ext cx="3581503" cy="600143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54000"/>
              </p:ext>
            </p:extLst>
          </p:nvPr>
        </p:nvGraphicFramePr>
        <p:xfrm>
          <a:off x="7933056" y="782282"/>
          <a:ext cx="1924050" cy="4704069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130000"/>
                        </a:lnSpc>
                        <a:spcBef>
                          <a:spcPct val="25000"/>
                        </a:spcBef>
                        <a:buClr>
                          <a:srgbClr val="333333"/>
                        </a:buClr>
                      </a:pP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내역관리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동시콜현황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&gt; </a:t>
                      </a:r>
                    </a:p>
                    <a:p>
                      <a:pPr eaLnBrk="1" hangingPunct="1">
                        <a:lnSpc>
                          <a:spcPct val="130000"/>
                        </a:lnSpc>
                        <a:spcBef>
                          <a:spcPct val="25000"/>
                        </a:spcBef>
                        <a:buClr>
                          <a:srgbClr val="333333"/>
                        </a:buClr>
                      </a:pPr>
                      <a:r>
                        <a:rPr kumimoji="0" lang="ko-KR" altLang="en-US" sz="8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동시콜현황</a:t>
                      </a:r>
                      <a:r>
                        <a:rPr kumimoji="0" lang="ko-KR" altLang="en-US" sz="8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상세정보</a:t>
                      </a:r>
                      <a:endParaRPr kumimoji="0" lang="en-US" altLang="ko-KR" sz="8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eaLnBrk="1" hangingPunct="1">
                        <a:lnSpc>
                          <a:spcPct val="130000"/>
                        </a:lnSpc>
                        <a:spcBef>
                          <a:spcPct val="25000"/>
                        </a:spcBef>
                        <a:buClr>
                          <a:srgbClr val="333333"/>
                        </a:buClr>
                      </a:pPr>
                      <a:endParaRPr kumimoji="0" lang="ko-KR" altLang="en-US" sz="8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동시콜현황의 상세정보를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수신번호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시작시간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상담원연결시도시간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상담원통화시작시간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통화종료시간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통화상태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ARS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재생중인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연결대기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 </a:t>
                      </a: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연결대기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통화중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 통화중인 상태</a:t>
                      </a:r>
                      <a:endParaRPr kumimoji="1" lang="en-US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통화종료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통화를 끊은 상태</a:t>
                      </a: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동시콜현황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상세정보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내역관리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동시콜현황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동시콜현황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상세정보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300656" y="167175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224282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282554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339661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396768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453293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510983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300656" y="567295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01" y="4469490"/>
            <a:ext cx="2491200" cy="20868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5" y="782282"/>
            <a:ext cx="7536886" cy="386063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65132"/>
              </p:ext>
            </p:extLst>
          </p:nvPr>
        </p:nvGraphicFramePr>
        <p:xfrm>
          <a:off x="7933056" y="782282"/>
          <a:ext cx="1924050" cy="421382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통화량현황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통화량현황을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일자별로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통계일자로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상세보기창으로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통화량현황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통계관리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통화량현황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481206" y="181153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661076" y="260782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6F49906-5DC0-4289-9976-C693475B2CF5}"/>
              </a:ext>
            </a:extLst>
          </p:cNvPr>
          <p:cNvCxnSpPr/>
          <p:nvPr/>
        </p:nvCxnSpPr>
        <p:spPr>
          <a:xfrm flipH="1">
            <a:off x="5774048" y="3259734"/>
            <a:ext cx="1436914" cy="2192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865950" y="545184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6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66" y="782282"/>
            <a:ext cx="5596707" cy="527196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55277"/>
              </p:ext>
            </p:extLst>
          </p:nvPr>
        </p:nvGraphicFramePr>
        <p:xfrm>
          <a:off x="7933056" y="782282"/>
          <a:ext cx="1924050" cy="5758994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8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통화량현황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상세보기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통화량현황을 상세히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총통화건수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ARS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수신된 전체 통화 건수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총통화분수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ARS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수신된 모든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통화시간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상담원통화시간포함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해결건수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연결시도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없이 순수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이용한 건수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해결재생분수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연결시도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없이 순수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만 이용한 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재생분수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상담원 </a:t>
                      </a: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연결시도가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이루어진 건 중에서 </a:t>
                      </a:r>
                      <a:r>
                        <a:rPr kumimoji="0" lang="ko-KR" altLang="en-US" sz="8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연결시도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직전까지의 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ARS </a:t>
                      </a: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이용시간</a:t>
                      </a:r>
                      <a:r>
                        <a:rPr kumimoji="0" lang="en-US" altLang="ko-KR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0" lang="en-US" altLang="ko-KR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0" lang="en-US" altLang="ko-KR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0" lang="en-US" altLang="ko-KR" sz="8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상담원연결시도건수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상담원과의 연결을 시도한 건수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상담원연결건수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상담원과의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통화연결이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이루어진 건수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상담원통화분수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상담원과의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통화시간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상담원통화대기분수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상담원과의 연결을 시도한 이후부터 연결되기까지의 대기시간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상담원연결실패건수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상담원과의 연결을 시도했지만 연결되지 못하고 종료된 건수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상담원통화실패분수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상담원과의 연결을 시도했지만 연결되지 못하고 종료된 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996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통화량현황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상세보기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통계관리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통화량현황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상세보기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222505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249576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8659" y="276647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303718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64483" y="331348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360084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388839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416450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443521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470592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552860" y="49766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51" y="4400218"/>
            <a:ext cx="2416194" cy="210325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0" y="782282"/>
            <a:ext cx="7580548" cy="370926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62096"/>
              </p:ext>
            </p:extLst>
          </p:nvPr>
        </p:nvGraphicFramePr>
        <p:xfrm>
          <a:off x="7933056" y="782282"/>
          <a:ext cx="1924050" cy="421382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이용현황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이용현황 내역을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일자별로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통계일자로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검색을 수행합니다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상세보기창으로 이동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이용현황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통계관리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이용현황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475382" y="177076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398987" y="262739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6F49906-5DC0-4289-9976-C693475B2CF5}"/>
              </a:ext>
            </a:extLst>
          </p:cNvPr>
          <p:cNvCxnSpPr/>
          <p:nvPr/>
        </p:nvCxnSpPr>
        <p:spPr>
          <a:xfrm flipH="1">
            <a:off x="5774048" y="3259734"/>
            <a:ext cx="1436914" cy="2192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859876" y="539273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48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82578"/>
              </p:ext>
            </p:extLst>
          </p:nvPr>
        </p:nvGraphicFramePr>
        <p:xfrm>
          <a:off x="7933056" y="782282"/>
          <a:ext cx="1924050" cy="4751096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통계관리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상세보기 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이용현황을 상세히 조회한다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상담원연결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다이얼 버튼을 누른 건수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영업시간안내 다이얼 버튼을 누른 건수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브랜드매장안내 다이얼 버튼을 누른 건수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교환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환율안내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다이얼 버튼을 누른 건수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온라인매장안내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다이얼 버튼을 누른 건수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브랜드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다이얼 버튼을 누른 건수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이용현황 상세보기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통계관리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ARS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이용현황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상세보기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22" y="782283"/>
            <a:ext cx="4761890" cy="6003084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849894" y="226000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849894" y="249284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849894" y="274608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849894" y="299350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861516" y="323229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53862" y="3706728"/>
            <a:ext cx="2511888" cy="2373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685998" y="353350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8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F8BA6BC-F758-4F4E-B78E-A802B6B35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7" y="1002627"/>
            <a:ext cx="7646609" cy="5167941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52763"/>
              </p:ext>
            </p:extLst>
          </p:nvPr>
        </p:nvGraphicFramePr>
        <p:xfrm>
          <a:off x="7933056" y="782282"/>
          <a:ext cx="1924050" cy="410931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관리자정보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로그인한 관리자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본인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정보를 확인하고 수정합니다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관리자아이디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관리자명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등급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 또는 본사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직책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연락처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휴대폰번호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이메일주소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정보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기본정보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정보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499394" y="244390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499394" y="289897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737003" y="331868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724240" y="373305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2737003" y="414743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2499394" y="453477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C1570BA-3B7F-4A78-9CF2-5AD3F47843B4}"/>
              </a:ext>
            </a:extLst>
          </p:cNvPr>
          <p:cNvSpPr/>
          <p:nvPr/>
        </p:nvSpPr>
        <p:spPr>
          <a:xfrm>
            <a:off x="3111715" y="584918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D9BD69D-E201-4214-80A1-07237BBE1656}"/>
              </a:ext>
            </a:extLst>
          </p:cNvPr>
          <p:cNvSpPr/>
          <p:nvPr/>
        </p:nvSpPr>
        <p:spPr>
          <a:xfrm>
            <a:off x="2708944" y="49518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8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3ECDA83-A910-49D9-A135-F77CF40A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" y="1151686"/>
            <a:ext cx="7730235" cy="4481669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21538"/>
              </p:ext>
            </p:extLst>
          </p:nvPr>
        </p:nvGraphicFramePr>
        <p:xfrm>
          <a:off x="7933056" y="782282"/>
          <a:ext cx="1924050" cy="4475077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비밀번호변경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로그인한 관리자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본인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비밀번호를 변경합니다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비밀번호는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6~20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자로 등록해야 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아이디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관리자명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기존비밀번호입력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신규비밀번호입력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신규비밀번호확인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비밀번호 변경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기본정보 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비밀번호 변경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394619" y="257445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2604169" y="301327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2430586" y="342574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289844" y="384585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2221036" y="426596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3150868" y="516960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3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826673D-EDB7-4E4E-A762-212E8E32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077685"/>
            <a:ext cx="7713575" cy="357016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3431"/>
              </p:ext>
            </p:extLst>
          </p:nvPr>
        </p:nvGraphicFramePr>
        <p:xfrm>
          <a:off x="7933056" y="782282"/>
          <a:ext cx="1924050" cy="444024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등록된 매장 관리자 정보목록을 확인합니다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검색조건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관리자아이디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관리자명 또는 휴대폰번호로 검색을 수행합니다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검색결과목록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관리자등록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관리자등록창으로 이동합니다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검색결과건수표시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한페이지에 보여지는 건수설정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페이지이동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관리자상태수정창으로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관리자삭제처리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관리자관리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671305" y="187904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461755" y="267812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6716883" y="242582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1772737" y="360861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5830939" y="347526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30B4DD-AB42-4AA9-99BE-9368712E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32" y="4809018"/>
            <a:ext cx="3290765" cy="1703810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E103EB60-93B5-4FF4-A772-98562C2D0E15}"/>
              </a:ext>
            </a:extLst>
          </p:cNvPr>
          <p:cNvSpPr/>
          <p:nvPr/>
        </p:nvSpPr>
        <p:spPr>
          <a:xfrm>
            <a:off x="7461610" y="302078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65C880D-B30F-46AD-BB5A-3448A207BB76}"/>
              </a:ext>
            </a:extLst>
          </p:cNvPr>
          <p:cNvSpPr/>
          <p:nvPr/>
        </p:nvSpPr>
        <p:spPr>
          <a:xfrm>
            <a:off x="7252060" y="358004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39A7AAD-6018-4494-9AB8-082B10DDFC29}"/>
              </a:ext>
            </a:extLst>
          </p:cNvPr>
          <p:cNvSpPr/>
          <p:nvPr/>
        </p:nvSpPr>
        <p:spPr>
          <a:xfrm>
            <a:off x="5333453" y="566092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0090B01-AFDE-47F3-9E24-A678E6F39CBC}"/>
              </a:ext>
            </a:extLst>
          </p:cNvPr>
          <p:cNvSpPr/>
          <p:nvPr/>
        </p:nvSpPr>
        <p:spPr>
          <a:xfrm>
            <a:off x="5333453" y="600306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F41E2AF-3065-4658-B8F7-117B21F146A6}"/>
              </a:ext>
            </a:extLst>
          </p:cNvPr>
          <p:cNvCxnSpPr/>
          <p:nvPr/>
        </p:nvCxnSpPr>
        <p:spPr>
          <a:xfrm flipH="1">
            <a:off x="5935714" y="3230336"/>
            <a:ext cx="1216200" cy="2390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A2C2447-BF33-494A-A5BC-6C03360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0" y="1020816"/>
            <a:ext cx="5975895" cy="500851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48798"/>
              </p:ext>
            </p:extLst>
          </p:nvPr>
        </p:nvGraphicFramePr>
        <p:xfrm>
          <a:off x="7933056" y="782282"/>
          <a:ext cx="1924050" cy="4594341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관리자등록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 관리자를 등록합니다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소속매장표시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관리자아이디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관리자비밀번호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관리자명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관리자 휴대폰번호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상태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초기 등록시에는 승인상태로 바로 시스템 로그인이 가능합니다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일시적으로 로그인을 차단하기 위해서는 관리자 상태변경 기능을 이용하여 정지처리 하시면 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등록버튼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등록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 smtClean="0">
                <a:latin typeface="맑은 고딕" pitchFamily="50" charset="-127"/>
                <a:ea typeface="맑은 고딕" pitchFamily="50" charset="-127"/>
              </a:rPr>
              <a:t>관리자관리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등록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3150868" y="156549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442480" y="2118344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3547255" y="267120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3279620" y="375346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3337705" y="430631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EC88782-A1A9-4AEA-8C9D-547CDB4CCF84}"/>
              </a:ext>
            </a:extLst>
          </p:cNvPr>
          <p:cNvSpPr/>
          <p:nvPr/>
        </p:nvSpPr>
        <p:spPr>
          <a:xfrm>
            <a:off x="4391151" y="5675793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2C5B980-EC69-48E9-910E-A309FFB426B3}"/>
              </a:ext>
            </a:extLst>
          </p:cNvPr>
          <p:cNvSpPr/>
          <p:nvPr/>
        </p:nvSpPr>
        <p:spPr>
          <a:xfrm>
            <a:off x="3337705" y="4863765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33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810C87-9298-4E16-B885-94A522E5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86" y="905889"/>
            <a:ext cx="6149352" cy="5616235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84387"/>
              </p:ext>
            </p:extLst>
          </p:nvPr>
        </p:nvGraphicFramePr>
        <p:xfrm>
          <a:off x="7933056" y="782282"/>
          <a:ext cx="1924050" cy="4927923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관리자수정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관리자 정보를 수정합니다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소속매장표시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관리자아이디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관리자명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수정불가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b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타인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정보는 수정이 불가하며 상태정보에 대해서만 변경이 가능합니다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 정보수정은 본인이 로그인하여 수정해야 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상태표시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변경할 상태를 선택하여 주세요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정지상태로 변경하는 경우 로그인이 제한됩니다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수정버튼</a:t>
                      </a: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상태 수정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err="1">
                <a:latin typeface="맑은 고딕" pitchFamily="50" charset="-127"/>
                <a:ea typeface="맑은 고딕" pitchFamily="50" charset="-127"/>
              </a:rPr>
              <a:t>관리자관리</a:t>
            </a: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기능 </a:t>
            </a:r>
            <a:r>
              <a:rPr kumimoji="0" lang="en-US" altLang="ko-KR" sz="8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관리자 상태 수정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2813719" y="247648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3245065" y="3131661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2BB4195-13BC-4EE3-844E-AA8B2093F71E}"/>
              </a:ext>
            </a:extLst>
          </p:cNvPr>
          <p:cNvSpPr/>
          <p:nvPr/>
        </p:nvSpPr>
        <p:spPr>
          <a:xfrm>
            <a:off x="3023269" y="380248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2813719" y="4445347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9C8619D-414D-4999-AADE-BE8A4F9FDC9B}"/>
              </a:ext>
            </a:extLst>
          </p:cNvPr>
          <p:cNvSpPr/>
          <p:nvPr/>
        </p:nvSpPr>
        <p:spPr>
          <a:xfrm>
            <a:off x="4454599" y="5489536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9" y="782282"/>
            <a:ext cx="7565937" cy="39926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4" y="4613747"/>
            <a:ext cx="2424430" cy="123109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23528"/>
              </p:ext>
            </p:extLst>
          </p:nvPr>
        </p:nvGraphicFramePr>
        <p:xfrm>
          <a:off x="7933056" y="782282"/>
          <a:ext cx="1924050" cy="5798780"/>
        </p:xfrm>
        <a:graphic>
          <a:graphicData uri="http://schemas.openxmlformats.org/drawingml/2006/table">
            <a:tbl>
              <a:tblPr/>
              <a:tblGrid>
                <a:gridCol w="27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2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영업시간관리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영업시간목록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 설정된 매장의 영업시간을 확인합니다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주의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매장의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오픈시간과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종료시간을 수정하면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시스템에 즉시 반영됩니다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매장영업시간을 변경해야 하는 경우 본사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ARS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담당자에게 문의하여 주시기 바랍니다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영업시간표시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서비스상태표시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오픈중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영업중인 상태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오픈전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영업이전시간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종료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영업마감이후시간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휴일 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의무휴일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상태정보는 시스템에서 자동으로 설정하여 표시합니다</a:t>
                      </a:r>
                      <a:r>
                        <a:rPr kumimoji="1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영업시간변경창으로 이동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하절기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영업시간 수정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endParaRPr lang="ko-KR" altLang="en-US" sz="8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45724" marB="45724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45724" marB="45724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986" y="57151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 목록 화면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35986" y="290116"/>
            <a:ext cx="4429764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5000"/>
              </a:spcBef>
              <a:buClr>
                <a:srgbClr val="333333"/>
              </a:buClr>
            </a:pPr>
            <a:r>
              <a:rPr kumimoji="0" lang="ko-KR" altLang="en-US" sz="800" dirty="0">
                <a:latin typeface="맑은 고딕" pitchFamily="50" charset="-127"/>
                <a:ea typeface="맑은 고딕" pitchFamily="50" charset="-127"/>
              </a:rPr>
              <a:t>매장관리</a:t>
            </a:r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영업시간관리</a:t>
            </a:r>
            <a:endParaRPr kumimoji="0"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707A9-7484-497D-B4DF-FF41A3BB0561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4A4AE395-139F-4246-B053-891327575310}"/>
              </a:ext>
            </a:extLst>
          </p:cNvPr>
          <p:cNvSpPr/>
          <p:nvPr/>
        </p:nvSpPr>
        <p:spPr>
          <a:xfrm>
            <a:off x="4466444" y="2265679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0072A9EE-566A-4BB7-998E-231110C3F381}"/>
              </a:ext>
            </a:extLst>
          </p:cNvPr>
          <p:cNvSpPr/>
          <p:nvPr/>
        </p:nvSpPr>
        <p:spPr>
          <a:xfrm>
            <a:off x="4109919" y="2489670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4059529" y="5032112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C71793-D0A6-41F1-B6AA-F3745874602A}"/>
              </a:ext>
            </a:extLst>
          </p:cNvPr>
          <p:cNvCxnSpPr/>
          <p:nvPr/>
        </p:nvCxnSpPr>
        <p:spPr>
          <a:xfrm flipH="1">
            <a:off x="5498048" y="2894629"/>
            <a:ext cx="1683195" cy="2137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AA0BF4E1-F469-4795-ABCC-1288BCB2BDA0}"/>
              </a:ext>
            </a:extLst>
          </p:cNvPr>
          <p:cNvSpPr/>
          <p:nvPr/>
        </p:nvSpPr>
        <p:spPr>
          <a:xfrm>
            <a:off x="4059529" y="5322938"/>
            <a:ext cx="209550" cy="209550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68378</TotalTime>
  <Words>2411</Words>
  <Application>Microsoft Office PowerPoint</Application>
  <PresentationFormat>A4 용지(210x297mm)</PresentationFormat>
  <Paragraphs>969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굴림</vt:lpstr>
      <vt:lpstr>맑은 고딕</vt:lpstr>
      <vt:lpstr>Arial</vt:lpstr>
      <vt:lpstr>표지</vt:lpstr>
      <vt:lpstr>메가마트 ARS 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메가마트ARS시스템</dc:title>
  <dc:creator>임태현</dc:creator>
  <cp:lastModifiedBy>KimSeungBeom</cp:lastModifiedBy>
  <cp:revision>9706</cp:revision>
  <cp:lastPrinted>2016-11-15T04:51:17Z</cp:lastPrinted>
  <dcterms:created xsi:type="dcterms:W3CDTF">2005-03-25T01:29:40Z</dcterms:created>
  <dcterms:modified xsi:type="dcterms:W3CDTF">2020-02-06T06:04:14Z</dcterms:modified>
</cp:coreProperties>
</file>